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0"/>
  </p:notesMasterIdLst>
  <p:sldIdLst>
    <p:sldId id="398" r:id="rId2"/>
    <p:sldId id="411" r:id="rId3"/>
    <p:sldId id="386" r:id="rId4"/>
    <p:sldId id="415" r:id="rId5"/>
    <p:sldId id="384" r:id="rId6"/>
    <p:sldId id="345" r:id="rId7"/>
    <p:sldId id="356" r:id="rId8"/>
    <p:sldId id="444" r:id="rId9"/>
    <p:sldId id="348" r:id="rId10"/>
    <p:sldId id="421" r:id="rId11"/>
    <p:sldId id="451" r:id="rId12"/>
    <p:sldId id="375" r:id="rId13"/>
    <p:sldId id="351" r:id="rId14"/>
    <p:sldId id="445" r:id="rId15"/>
    <p:sldId id="449" r:id="rId16"/>
    <p:sldId id="446" r:id="rId17"/>
    <p:sldId id="378" r:id="rId18"/>
    <p:sldId id="447" r:id="rId19"/>
    <p:sldId id="448" r:id="rId20"/>
    <p:sldId id="441" r:id="rId21"/>
    <p:sldId id="364" r:id="rId22"/>
    <p:sldId id="425" r:id="rId23"/>
    <p:sldId id="379" r:id="rId24"/>
    <p:sldId id="372" r:id="rId25"/>
    <p:sldId id="396" r:id="rId26"/>
    <p:sldId id="435" r:id="rId27"/>
    <p:sldId id="450" r:id="rId28"/>
    <p:sldId id="40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6600"/>
    <a:srgbClr val="FFFF00"/>
    <a:srgbClr val="663300"/>
    <a:srgbClr val="00FF00"/>
    <a:srgbClr val="FF33CC"/>
    <a:srgbClr val="00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70" d="100"/>
          <a:sy n="70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D32F68-147E-4285-8B52-3A993600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63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718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6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073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073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8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C8442D-9879-4573-A552-2803E5A0CE40}" type="slidenum">
              <a:rPr lang="en-US" sz="1200">
                <a:latin typeface="Arial" panose="020B0604020202020204" pitchFamily="34" charset="0"/>
              </a:rPr>
              <a:pPr algn="r"/>
              <a:t>21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782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EF02B86-EB73-49DE-946F-F131DACC0C20}" type="slidenum">
              <a:rPr lang="en-US" sz="1200">
                <a:latin typeface="Arial" panose="020B0604020202020204" pitchFamily="34" charset="0"/>
              </a:rPr>
              <a:pPr algn="r"/>
              <a:t>23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441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5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570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1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1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0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6B178-1665-470F-BCE0-BBE193D2F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465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452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32F68-147E-4285-8B52-3A9936002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054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AE664-40A4-4427-9D8F-2B36674F42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29295-1028-4D86-AD28-E57B995A0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25CB5-4499-4713-A259-B58053424D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DB9B1-5ACA-4549-AF34-176557C23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C6E61-4B5E-4B54-AAAD-DFEFD85A84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E0A12-0D88-46EF-BDD9-7AC1F06538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83F42-25E8-4F7A-86F2-FB3402A27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C22A-A00D-46A2-A418-4E377FC758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9DC89-3814-4880-BDF0-7BCAF6B03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74190-3814-4D02-B4D5-B94333787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BF438-3EE4-4D1E-9AFB-9277AC51C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49A607-DFAE-47C0-9F4D-0D49E393E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12" Type="http://schemas.openxmlformats.org/officeDocument/2006/relationships/image" Target="../media/image7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7.jpeg"/><Relationship Id="rId10" Type="http://schemas.openxmlformats.org/officeDocument/2006/relationships/image" Target="../media/image34.jpeg"/><Relationship Id="rId4" Type="http://schemas.openxmlformats.org/officeDocument/2006/relationships/image" Target="http://www.giaitri.mobi/vcms/media/photos/news_2006/news_1020051/news_181020054.jpg" TargetMode="External"/><Relationship Id="rId9" Type="http://schemas.openxmlformats.org/officeDocument/2006/relationships/image" Target="../media/image33.jpeg"/><Relationship Id="rId14" Type="http://schemas.openxmlformats.org/officeDocument/2006/relationships/image" Target="http://suckhoedoisong.vn/Editor/assets/66/1291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5.jpeg"/><Relationship Id="rId2" Type="http://schemas.openxmlformats.org/officeDocument/2006/relationships/video" Target="file:///D:\GADT\giao%20an\ba%20bu\Time%20lapse%20radish%20seeds%20sprouting,%20top%20and%20roots%20growing_1.wmv" TargetMode="External"/><Relationship Id="rId1" Type="http://schemas.openxmlformats.org/officeDocument/2006/relationships/video" Target="file:///D:\GADT\giao%20an\ba%20bu\Time%20Lapse%20of%20Plants%20Growing_1.wmv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4.gif"/><Relationship Id="rId4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langlualanghoa.vnweblogs.com/gallery/5093/previews-med/Qua%20Vai%202.jpg" TargetMode="External"/><Relationship Id="rId3" Type="http://schemas.openxmlformats.org/officeDocument/2006/relationships/slide" Target="slide7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5716" name="Picture 4" descr="002106bg7fr7v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WordArt 6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670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129783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KÍNH CHÀO QUÝ THẦY CÔ VỀ DỰ GIỜ</a:t>
            </a:r>
          </a:p>
        </p:txBody>
      </p:sp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1981200" y="2743200"/>
            <a:ext cx="51339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TỰ NHIÊN VÀ XÃ HỘI - LỚP 3</a:t>
            </a:r>
          </a:p>
        </p:txBody>
      </p:sp>
      <p:sp>
        <p:nvSpPr>
          <p:cNvPr id="115723" name="AutoShape 11"/>
          <p:cNvSpPr>
            <a:spLocks noChangeArrowheads="1"/>
          </p:cNvSpPr>
          <p:nvPr/>
        </p:nvSpPr>
        <p:spPr bwMode="auto">
          <a:xfrm>
            <a:off x="3505200" y="396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AutoShape 12"/>
          <p:cNvSpPr>
            <a:spLocks noChangeArrowheads="1"/>
          </p:cNvSpPr>
          <p:nvPr/>
        </p:nvSpPr>
        <p:spPr bwMode="auto">
          <a:xfrm>
            <a:off x="3581400" y="121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WordArt 13"/>
          <p:cNvSpPr>
            <a:spLocks noChangeArrowheads="1" noChangeShapeType="1" noTextEdit="1"/>
          </p:cNvSpPr>
          <p:nvPr/>
        </p:nvSpPr>
        <p:spPr bwMode="auto">
          <a:xfrm>
            <a:off x="2286000" y="5638800"/>
            <a:ext cx="41148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2000" b="1" kern="10" dirty="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57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5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533400" y="1295400"/>
            <a:ext cx="8305800" cy="525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b="1" dirty="0" smtClean="0"/>
              <a:t>                    </a:t>
            </a:r>
            <a:r>
              <a:rPr lang="vi-VN" u="sng" dirty="0" smtClean="0"/>
              <a:t>Câu hỏi dự kiến </a:t>
            </a:r>
            <a:r>
              <a:rPr lang="vi-VN" dirty="0" smtClean="0"/>
              <a:t>:</a:t>
            </a:r>
            <a:endParaRPr lang="en-US" dirty="0"/>
          </a:p>
          <a:p>
            <a:pPr eaLnBrk="1" hangingPunct="1"/>
            <a:r>
              <a:rPr lang="vi-VN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1/Vỏ của quả có ăn được hay không?</a:t>
            </a:r>
          </a:p>
          <a:p>
            <a:pPr eaLnBrk="1" hangingPunct="1"/>
            <a:r>
              <a:rPr lang="vi-VN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2/Hạt của quả dùng để làm gì? </a:t>
            </a:r>
          </a:p>
          <a:p>
            <a:pPr eaLnBrk="1" hangingPunct="1"/>
            <a:r>
              <a:rPr lang="vi-VN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3/Phần nào của quả dùng để ăn ?</a:t>
            </a:r>
          </a:p>
          <a:p>
            <a:pPr eaLnBrk="1" hangingPunct="1"/>
            <a:r>
              <a:rPr lang="vi-VN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4/Mỗi quả thường có những bộ phận nào?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sym typeface="Wingdings" panose="05000000000000000000" pitchFamily="2" charset="2"/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…………………………………………..</a:t>
            </a:r>
            <a:endParaRPr lang="vi-VN" dirty="0" smtClean="0">
              <a:effectLst>
                <a:outerShdw blurRad="38100" dist="38100" dir="2700000" algn="tl">
                  <a:srgbClr val="FFFFFF"/>
                </a:outerShdw>
              </a:effectLst>
              <a:sym typeface="Wingdings" panose="05000000000000000000" pitchFamily="2" charset="2"/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VNI-Silver" pitchFamily="2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1828800"/>
            <a:ext cx="70866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1750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057400"/>
            <a:ext cx="5933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Mỗi quả thường có những bộ phận nào?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0" y="1447800"/>
            <a:ext cx="4343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*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bộ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phận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  <p:pic>
        <p:nvPicPr>
          <p:cNvPr id="301059" name="Picture 3" descr="a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2" name="Picture 6" descr="Pictu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57850"/>
            <a:ext cx="1524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3" name="Picture 7" descr="Pictur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43450"/>
            <a:ext cx="2057400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6172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chuối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200400" y="4743450"/>
            <a:ext cx="990600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/>
              <a:t>Thịt</a:t>
            </a: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276600" y="5600700"/>
            <a:ext cx="762000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 dirty="0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04800" y="3810000"/>
            <a:ext cx="20574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đủ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/>
          </a:p>
        </p:txBody>
      </p:sp>
      <p:pic>
        <p:nvPicPr>
          <p:cNvPr id="301068" name="Picture 12" descr="hieuptfood-papay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733800" cy="17776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72" name="Picture 16" descr="Picture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1700"/>
            <a:ext cx="21224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73" name="Picture 17" descr="Picture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28900"/>
            <a:ext cx="3113088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74" name="Picture 18" descr="Picture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86100"/>
            <a:ext cx="4857750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19800" y="2971800"/>
            <a:ext cx="8382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105400" y="2571750"/>
            <a:ext cx="121920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/>
              <a:t>Thịt</a:t>
            </a:r>
            <a:endParaRPr lang="en-US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48200" y="2114550"/>
            <a:ext cx="685800" cy="28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 dirty="0"/>
          </a:p>
        </p:txBody>
      </p:sp>
      <p:pic>
        <p:nvPicPr>
          <p:cNvPr id="301064" name="Picture 8" descr="a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895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6" name="Picture 10" descr="Picture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6764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7" name="Picture 11" descr="Picture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15000"/>
            <a:ext cx="19812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34000" y="4876800"/>
            <a:ext cx="6858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05400" y="5562600"/>
            <a:ext cx="7620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858000" y="6248400"/>
            <a:ext cx="19812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đậu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0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8" grpId="0"/>
      <p:bldP spid="3" grpId="0"/>
      <p:bldP spid="4" grpId="0"/>
      <p:bldP spid="5" grpId="0"/>
      <p:bldP spid="2" grpId="0"/>
      <p:bldP spid="6" grpId="0"/>
      <p:bldP spid="7" grpId="0"/>
      <p:bldP spid="8" grpId="0"/>
      <p:bldP spid="9" grpId="0"/>
      <p:bldP spid="9" grpId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9050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sz="32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Kết</a:t>
            </a:r>
            <a:r>
              <a:rPr lang="en-US" sz="3200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luận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Mỗi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thường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3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phần</a:t>
            </a:r>
            <a:r>
              <a:rPr lang="vi-VN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chính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Một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số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chỉ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thịt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hoặc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vỏ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hạt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962400" y="114300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QUẢ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52600" y="1752600"/>
            <a:ext cx="5410200" cy="685800"/>
          </a:xfrm>
          <a:prstGeom prst="downArrowCallout">
            <a:avLst>
              <a:gd name="adj1" fmla="val 197222"/>
              <a:gd name="adj2" fmla="val 197222"/>
              <a:gd name="adj3" fmla="val 16667"/>
              <a:gd name="adj4" fmla="val 6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err="1"/>
              <a:t>Loại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vỏ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được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514600"/>
            <a:ext cx="9144000" cy="4343400"/>
            <a:chOff x="0" y="3200400"/>
            <a:chExt cx="9144000" cy="3657600"/>
          </a:xfrm>
        </p:grpSpPr>
        <p:pic>
          <p:nvPicPr>
            <p:cNvPr id="4" name="Picture 5" descr="Trai dau t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7062" r="10889" b="9322"/>
            <a:stretch>
              <a:fillRect/>
            </a:stretch>
          </p:blipFill>
          <p:spPr bwMode="auto">
            <a:xfrm>
              <a:off x="4267200" y="3200400"/>
              <a:ext cx="4876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400"/>
              <a:ext cx="42672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04800" y="2286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Tự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nhiên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và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Xã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hội</a:t>
            </a:r>
            <a:r>
              <a:rPr lang="vi-VN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124673" cy="5029200"/>
          </a:xfrm>
          <a:prstGeom prst="rect">
            <a:avLst/>
          </a:prstGeom>
          <a:noFill/>
        </p:spPr>
      </p:pic>
      <p:pic>
        <p:nvPicPr>
          <p:cNvPr id="1028" name="Picture 4" descr="http://giadinh.vcmedia.vn/Images/Uploaded/Share/2009/09/30/qu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419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08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048000"/>
            <a:ext cx="9144000" cy="3810001"/>
            <a:chOff x="0" y="3048000"/>
            <a:chExt cx="9144000" cy="3810001"/>
          </a:xfrm>
        </p:grpSpPr>
        <p:pic>
          <p:nvPicPr>
            <p:cNvPr id="10" name="Picture 9" descr="ED9525CA4IYODUCAGPUTCRCARD16AXCA23BSJACARB6GFYCAMQR2KJCAF1QMP4CAUWSQ5LCA1L7BSJCADL2LEYCA7UJQ0FCA7O0C9ECAJKAJRWCAW98P6MCA5WW9N8CA2HF4P1CA5KV92TCAHYFX4XCAGXZEL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8001"/>
              <a:ext cx="434340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048000"/>
              <a:ext cx="47244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371600" y="1981200"/>
            <a:ext cx="5638800" cy="685800"/>
          </a:xfrm>
          <a:prstGeom prst="downArrowCallout">
            <a:avLst>
              <a:gd name="adj1" fmla="val 205556"/>
              <a:gd name="adj2" fmla="val 205556"/>
              <a:gd name="adj3" fmla="val 16667"/>
              <a:gd name="adj4" fmla="val 6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err="1">
                <a:solidFill>
                  <a:srgbClr val="0033CC"/>
                </a:solidFill>
              </a:rPr>
              <a:t>Loại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quả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có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vỏ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không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ăn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được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04800" y="20574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vi-VN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Hoạt động 3</a:t>
            </a:r>
            <a:r>
              <a:rPr lang="vi-VN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vi-VN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Lợi ích của quả, chức năng của hạt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81000" y="3352800"/>
            <a:ext cx="5029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?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9100" y="3878580"/>
            <a:ext cx="78105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smtClean="0"/>
              <a:t>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19100" y="3878580"/>
            <a:ext cx="78105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smtClean="0"/>
              <a:t> </a:t>
            </a:r>
            <a:endParaRPr lang="en-US" sz="3600" dirty="0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8600" y="1905000"/>
            <a:ext cx="8610600" cy="4953000"/>
            <a:chOff x="0" y="2496"/>
            <a:chExt cx="5836" cy="1824"/>
          </a:xfrm>
        </p:grpSpPr>
        <p:pic>
          <p:nvPicPr>
            <p:cNvPr id="7" name="Picture 15" descr="http://www.giaitri.mobi/vcms/media/photos/news_2006/news_1020051/news_181020054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6"/>
              <a:ext cx="1857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894_TraiThanhLong1%5B1%5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26"/>
              <a:ext cx="2208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1770_thanhl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526"/>
              <a:ext cx="1756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240" y="0"/>
            <a:chExt cx="5520" cy="1776"/>
          </a:xfrm>
        </p:grpSpPr>
        <p:pic>
          <p:nvPicPr>
            <p:cNvPr id="11" name="Picture 11" descr="390534606_cc863cf9a1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276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hom_cho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8303" y="2057400"/>
            <a:ext cx="9115697" cy="4800600"/>
            <a:chOff x="0" y="0"/>
            <a:chExt cx="5586" cy="2016"/>
          </a:xfrm>
        </p:grpSpPr>
        <p:pic>
          <p:nvPicPr>
            <p:cNvPr id="14" name="Picture 3" descr="TraiCay0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0"/>
              <a:ext cx="1656" cy="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jack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0"/>
              <a:ext cx="217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jackfruit-sdl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0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0" y="2133600"/>
            <a:ext cx="9144000" cy="4724400"/>
            <a:chOff x="0" y="2352"/>
            <a:chExt cx="5760" cy="1968"/>
          </a:xfrm>
        </p:grpSpPr>
        <p:pic>
          <p:nvPicPr>
            <p:cNvPr id="18" name="Picture 7" descr="DSCN4820abx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52"/>
              <a:ext cx="195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http://suckhoedoisong.vn/Editor/assets/66/12910.JPG"/>
            <p:cNvPicPr>
              <a:picLocks noChangeAspect="1" noChangeArrowheads="1"/>
            </p:cNvPicPr>
            <p:nvPr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352"/>
              <a:ext cx="1824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08-01-31-Trai%20cay%20VN%20tap%20tenh%20tren%20xa%20lo%20thi%20truong%20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2"/>
              <a:ext cx="193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1219200"/>
            <a:ext cx="3048000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Quả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dùng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ăn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tươi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2133600"/>
            <a:ext cx="8919088" cy="4724400"/>
            <a:chOff x="224912" y="914400"/>
            <a:chExt cx="8919088" cy="4724400"/>
          </a:xfrm>
        </p:grpSpPr>
        <p:pic>
          <p:nvPicPr>
            <p:cNvPr id="23" name="Picture 2" descr="http://tuoingon.info/upload/tin-tuc/tin-tuc-1375684367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4912" y="990600"/>
              <a:ext cx="4423287" cy="4648200"/>
            </a:xfrm>
            <a:prstGeom prst="rect">
              <a:avLst/>
            </a:prstGeom>
            <a:noFill/>
          </p:spPr>
        </p:pic>
        <p:pic>
          <p:nvPicPr>
            <p:cNvPr id="24" name="Picture 4" descr="http://giamcan24h.com/getattachment/40a6174a-a1ee-4d31-a7b5-13880b1fa10d/trai-cay-giam-beo-%281%29.jpg.aspx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648200" y="914400"/>
              <a:ext cx="4495800" cy="464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k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95600"/>
          </a:xfrm>
          <a:prstGeom prst="rect">
            <a:avLst/>
          </a:prstGeom>
        </p:spPr>
      </p:pic>
      <p:pic>
        <p:nvPicPr>
          <p:cNvPr id="3" name="Picture 4" descr="bi 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au t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h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HANH-DAY HOC\BIEU MAU CAP 1\HOC IN TEL\baigiang dientu lich su - khoa hoc 5\GALOP3\Tailieugiangdaytieuhoc\Dung chung\hinh anh\cach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HANH-DAY HOC\BIEU MAU CAP 1\HOC IN TEL\baigiang dientu lich su - khoa hoc 5\GALOP3\Tailieugiangdaytieuhoc\Dung chung\hinh anh\hoaq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447800"/>
            <a:ext cx="7315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Quả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dùng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để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chế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biến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thức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ăn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066800" y="1676400"/>
            <a:ext cx="7391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44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Nhiệt liệt chào mừng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57200" y="2667000"/>
            <a:ext cx="8305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các thầy cô giáo và các em học 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sinh thân mến!</a:t>
            </a:r>
          </a:p>
        </p:txBody>
      </p:sp>
      <p:pic>
        <p:nvPicPr>
          <p:cNvPr id="35846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"/>
            <a:ext cx="1828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57200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6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number1h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371600"/>
            <a:ext cx="3733800" cy="2438400"/>
          </a:xfrm>
          <a:prstGeom prst="rect">
            <a:avLst/>
          </a:prstGeom>
        </p:spPr>
      </p:pic>
      <p:pic>
        <p:nvPicPr>
          <p:cNvPr id="5" name="Picture 34" descr="dau me"/>
          <p:cNvPicPr>
            <a:picLocks noChangeAspect="1" noChangeArrowheads="1"/>
          </p:cNvPicPr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>
            <a:off x="6781800" y="1295400"/>
            <a:ext cx="23622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2" name="Picture 2" descr="C:\Users\Chicken\Downloads\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2971800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3657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3657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khát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3657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3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</a:rPr>
              <a:t>ăn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609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Chicken\Downloads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191000"/>
            <a:ext cx="3581400" cy="2667000"/>
          </a:xfrm>
          <a:prstGeom prst="rect">
            <a:avLst/>
          </a:prstGeom>
          <a:noFill/>
        </p:spPr>
      </p:pic>
      <p:pic>
        <p:nvPicPr>
          <p:cNvPr id="5125" name="Picture 5" descr="C:\Users\Chicken\Downloads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47800"/>
            <a:ext cx="2838450" cy="2286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814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mứt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76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ích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quả.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hicken\Downloads\taotau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4114800"/>
            <a:ext cx="25146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386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2" grpId="0"/>
      <p:bldP spid="2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5667375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Với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loại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quả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này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nên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phần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hạt</a:t>
            </a:r>
            <a:r>
              <a:rPr lang="en-US" dirty="0"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cs typeface="Times New Roman" panose="02020603050405020304" pitchFamily="18" charset="0"/>
              </a:rPr>
              <a:t>Với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các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loại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như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đậu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phộng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đậu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đỏ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đậu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xanh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đậu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đen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>
                <a:cs typeface="Times New Roman" panose="02020603050405020304" pitchFamily="18" charset="0"/>
              </a:rPr>
              <a:t>vừng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ta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nên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ăn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phần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nào</a:t>
            </a:r>
            <a:r>
              <a:rPr lang="en-US" dirty="0"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993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61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9933"/>
                </a:solidFill>
                <a:cs typeface="Times New Roman" panose="02020603050405020304" pitchFamily="18" charset="0"/>
              </a:rPr>
              <a:t>            </a:t>
            </a:r>
            <a:r>
              <a:rPr lang="en-US" b="1" dirty="0" err="1" smtClean="0"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ép</a:t>
            </a:r>
            <a:r>
              <a:rPr lang="en-US" b="1" dirty="0" smtClean="0"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cs typeface="Times New Roman" panose="02020603050405020304" pitchFamily="18" charset="0"/>
              </a:rPr>
              <a:t>dầu</a:t>
            </a:r>
            <a:endParaRPr lang="en-US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0" y="1905000"/>
            <a:ext cx="85344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 err="1" smtClean="0"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lợi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cs typeface="Times New Roman" panose="02020603050405020304" pitchFamily="18" charset="0"/>
              </a:rPr>
              <a:t>nữa</a:t>
            </a:r>
            <a:r>
              <a:rPr lang="en-US" sz="3200" dirty="0" smtClean="0">
                <a:cs typeface="Times New Roman" panose="02020603050405020304" pitchFamily="18" charset="0"/>
              </a:rPr>
              <a:t> ?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33528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bổ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sung vitamin,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khi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ăn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nhiều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loại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quả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rất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tốt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cơ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1750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2514600"/>
            <a:ext cx="8915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cs typeface="Times New Roman" panose="02020603050405020304" pitchFamily="18" charset="0"/>
              </a:rPr>
              <a:t>Kết</a:t>
            </a:r>
            <a:r>
              <a:rPr lang="en-US" sz="3200" b="1" u="sng" dirty="0"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rau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bữa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cs typeface="Times New Roman" panose="02020603050405020304" pitchFamily="18" charset="0"/>
              </a:rPr>
              <a:t>ép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cs typeface="Times New Roman" panose="02020603050405020304" pitchFamily="18" charset="0"/>
              </a:rPr>
              <a:t>,  … </a:t>
            </a:r>
            <a:r>
              <a:rPr lang="en-US" sz="3200" b="1" dirty="0" err="1"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mứt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752600" y="76200"/>
            <a:ext cx="594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3600" i="1">
              <a:solidFill>
                <a:srgbClr val="000000"/>
              </a:solidFill>
              <a:latin typeface=".VnCommercial Script" pitchFamily="34" charset="0"/>
            </a:endParaRPr>
          </a:p>
        </p:txBody>
      </p:sp>
      <p:pic>
        <p:nvPicPr>
          <p:cNvPr id="68620" name="Time Lapse of Plan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352800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18" name="Time lapse radish seeds sprouting, top and roots growing_1.wm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2819400" cy="3657600"/>
          </a:xfrm>
          <a:ln w="762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6172200" y="2209800"/>
            <a:ext cx="2743200" cy="4222750"/>
            <a:chOff x="120" y="192"/>
            <a:chExt cx="5520" cy="4256"/>
          </a:xfrm>
        </p:grpSpPr>
        <p:pic>
          <p:nvPicPr>
            <p:cNvPr id="68622" name="Picture 14" descr="cay moi moc tu ha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192"/>
              <a:ext cx="5520" cy="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2255" y="3745"/>
              <a:ext cx="1250" cy="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800" y="6172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gặp</a:t>
            </a:r>
            <a:r>
              <a:rPr lang="en-US" b="1" dirty="0"/>
              <a:t> </a:t>
            </a:r>
            <a:r>
              <a:rPr lang="en-US" b="1" dirty="0" err="1"/>
              <a:t>điều</a:t>
            </a:r>
            <a:r>
              <a:rPr lang="en-US" b="1" dirty="0"/>
              <a:t> </a:t>
            </a:r>
            <a:r>
              <a:rPr lang="en-US" b="1" dirty="0" err="1"/>
              <a:t>kiện</a:t>
            </a:r>
            <a:r>
              <a:rPr lang="en-US" b="1" dirty="0"/>
              <a:t> </a:t>
            </a:r>
            <a:r>
              <a:rPr lang="en-US" b="1" dirty="0" err="1"/>
              <a:t>thích</a:t>
            </a:r>
            <a:r>
              <a:rPr lang="en-US" b="1" dirty="0"/>
              <a:t> </a:t>
            </a:r>
            <a:r>
              <a:rPr lang="en-US" b="1" dirty="0" err="1"/>
              <a:t>hợp</a:t>
            </a:r>
            <a:r>
              <a:rPr lang="en-US" b="1" dirty="0"/>
              <a:t>, </a:t>
            </a:r>
            <a:r>
              <a:rPr lang="en-US" b="1" dirty="0" err="1"/>
              <a:t>hạt</a:t>
            </a:r>
            <a:r>
              <a:rPr lang="en-US" b="1" dirty="0"/>
              <a:t> </a:t>
            </a:r>
            <a:r>
              <a:rPr lang="en-US" b="1" dirty="0" err="1"/>
              <a:t>sẽ</a:t>
            </a:r>
            <a:r>
              <a:rPr lang="en-US" b="1" dirty="0"/>
              <a:t> </a:t>
            </a:r>
            <a:r>
              <a:rPr lang="en-US" b="1" dirty="0" err="1"/>
              <a:t>mọc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cây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lang="en-US" b="1" dirty="0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457200" y="1524000"/>
            <a:ext cx="37338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*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Hạt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có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chức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năng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gì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?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8"/>
                </p:tgtEl>
              </p:cMediaNode>
            </p:video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20"/>
                </p:tgtEl>
              </p:cMediaNode>
            </p:video>
          </p:childTnLst>
        </p:cTn>
      </p:par>
    </p:tnLst>
    <p:bldLst>
      <p:bldP spid="6862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00"/>
            <a:ext cx="8229600" cy="1143000"/>
          </a:xfrm>
        </p:spPr>
        <p:txBody>
          <a:bodyPr/>
          <a:lstStyle/>
          <a:p>
            <a:r>
              <a:rPr lang="en-US" sz="3200" b="1" u="sng" dirty="0" err="1" smtClean="0">
                <a:latin typeface="Times New Roman" panose="02020603050405020304" pitchFamily="18" charset="0"/>
              </a:rPr>
              <a:t>Kết</a:t>
            </a:r>
            <a:r>
              <a:rPr lang="en-US" sz="3200" b="1" u="sng" dirty="0" smtClean="0"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</a:rPr>
              <a:t>luận</a:t>
            </a:r>
            <a:r>
              <a:rPr lang="vi-VN" sz="3200" b="1" u="sng" dirty="0" smtClean="0">
                <a:latin typeface="Times New Roman" panose="02020603050405020304" pitchFamily="18" charset="0"/>
              </a:rPr>
              <a:t>:</a:t>
            </a:r>
            <a:r>
              <a:rPr lang="en-US" sz="3200" b="1" u="sng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32037"/>
            <a:ext cx="8458200" cy="4525963"/>
          </a:xfrm>
        </p:spPr>
        <p:txBody>
          <a:bodyPr/>
          <a:lstStyle/>
          <a:p>
            <a:pPr>
              <a:buFontTx/>
              <a:buNone/>
            </a:pPr>
            <a:r>
              <a:rPr lang="vi-VN" b="1" dirty="0" smtClean="0">
                <a:latin typeface="Times New Roman" panose="02020603050405020304" pitchFamily="18" charset="0"/>
              </a:rPr>
              <a:t>    </a:t>
            </a:r>
            <a:r>
              <a:rPr 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nhiều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</a:rPr>
              <a:t>chúng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khác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dạng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</a:rPr>
              <a:t>kích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thước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</a:rPr>
              <a:t>màu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sắc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mùi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vị</a:t>
            </a:r>
            <a:r>
              <a:rPr lang="en-US" b="1" dirty="0" smtClean="0">
                <a:latin typeface="Times New Roman" panose="02020603050405020304" pitchFamily="18" charset="0"/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Mỗi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thường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phần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thịt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hoặc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vỏ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hạt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kiện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thích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hợp</a:t>
            </a:r>
            <a:r>
              <a:rPr lang="en-US" b="1" dirty="0" smtClean="0"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</a:rPr>
              <a:t>hạt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mọc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cây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mới</a:t>
            </a:r>
            <a:r>
              <a:rPr lang="en-US" b="1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b="1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52400" y="0"/>
            <a:ext cx="85344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Tự</a:t>
            </a:r>
            <a:r>
              <a:rPr lang="en-US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nhiên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và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Xã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b="1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hội</a:t>
            </a:r>
            <a:r>
              <a:rPr lang="vi-VN" b="1" dirty="0" smtClean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algn="ctr" eaLnBrk="1" hangingPunct="1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sym typeface="Wingdings" panose="05000000000000000000" pitchFamily="2" charset="2"/>
              </a:rPr>
              <a:t>QUẢ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, </a:t>
            </a:r>
            <a:r>
              <a:rPr lang="en-US" dirty="0" err="1" smtClean="0"/>
              <a:t>mùi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,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.</a:t>
            </a:r>
          </a:p>
          <a:p>
            <a:r>
              <a:rPr lang="en-US" dirty="0" smtClean="0"/>
              <a:t>2/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.</a:t>
            </a:r>
          </a:p>
          <a:p>
            <a:r>
              <a:rPr lang="en-US" dirty="0" smtClean="0"/>
              <a:t>3/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,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5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Dặn</a:t>
            </a:r>
            <a:r>
              <a:rPr lang="en-US" dirty="0" smtClean="0"/>
              <a:t> </a:t>
            </a:r>
            <a:r>
              <a:rPr lang="en-US" dirty="0" err="1" smtClean="0"/>
              <a:t>dò</a:t>
            </a:r>
            <a:r>
              <a:rPr lang="en-US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“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9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90599" y="2041525"/>
            <a:ext cx="7400925" cy="212365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9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dirty="0" err="1" smtClean="0"/>
              <a:t>Xin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chân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thành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cảm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ơn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quý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thầy</a:t>
            </a:r>
            <a:r>
              <a:rPr lang="en-US" altLang="en-US" sz="4400" dirty="0" smtClean="0"/>
              <a:t>, </a:t>
            </a:r>
            <a:r>
              <a:rPr lang="en-US" altLang="en-US" sz="4400" dirty="0" err="1" smtClean="0"/>
              <a:t>cô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giáo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và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các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em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học</a:t>
            </a:r>
            <a:r>
              <a:rPr lang="en-US" altLang="en-US" sz="4400" dirty="0" smtClean="0"/>
              <a:t> </a:t>
            </a:r>
            <a:r>
              <a:rPr lang="en-US" altLang="en-US" sz="4400" dirty="0" err="1" smtClean="0"/>
              <a:t>sinh</a:t>
            </a:r>
            <a:endParaRPr lang="en-US" altLang="en-US" sz="4400" dirty="0"/>
          </a:p>
        </p:txBody>
      </p:sp>
      <p:pic>
        <p:nvPicPr>
          <p:cNvPr id="107525" name="Picture 5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7" name="Picture 7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8" name="Picture 8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 descr="phcanh 9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57600"/>
            <a:ext cx="933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0" name="Picture 10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828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1" name="Picture 1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2" name="Picture 1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3" name="Picture 13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292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4" name="Picture 14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5" name="Picture 15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6" name="Picture 16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7" name="Picture 17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526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39" name="Picture 19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40" name="Picture 20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3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sz="2800" dirty="0" smtClean="0">
                <a:latin typeface="Times New Roman" panose="02020603050405020304" pitchFamily="18" charset="0"/>
              </a:rPr>
              <a:t>                       </a:t>
            </a:r>
            <a:r>
              <a:rPr lang="vi-VN" sz="2800" b="1" dirty="0" smtClean="0">
                <a:latin typeface="Times New Roman" panose="02020603050405020304" pitchFamily="18" charset="0"/>
              </a:rPr>
              <a:t>Kiểm tra bài cũ :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</a:rPr>
              <a:t>1.Nêu </a:t>
            </a:r>
            <a:r>
              <a:rPr lang="en-US" sz="2800" dirty="0" err="1" smtClean="0">
                <a:latin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</a:rPr>
              <a:t> ?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</a:rPr>
              <a:t>2.Nêu </a:t>
            </a:r>
            <a:r>
              <a:rPr lang="en-US" sz="2800" dirty="0" err="1" smtClean="0">
                <a:latin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ích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828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b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4495800" y="2286000"/>
            <a:ext cx="4648200" cy="4572000"/>
            <a:chOff x="3744" y="864"/>
            <a:chExt cx="1440" cy="1547"/>
          </a:xfrm>
        </p:grpSpPr>
        <p:pic>
          <p:nvPicPr>
            <p:cNvPr id="100357" name="Picture 15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864"/>
              <a:ext cx="1344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8" name="Text Box 16"/>
            <p:cNvSpPr txBox="1">
              <a:spLocks noChangeArrowheads="1"/>
            </p:cNvSpPr>
            <p:nvPr/>
          </p:nvSpPr>
          <p:spPr bwMode="auto">
            <a:xfrm>
              <a:off x="4032" y="2208"/>
              <a:ext cx="115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Quả mít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0" y="2286000"/>
            <a:ext cx="4495800" cy="4572000"/>
            <a:chOff x="912" y="896"/>
            <a:chExt cx="1536" cy="1407"/>
          </a:xfrm>
        </p:grpSpPr>
        <p:pic>
          <p:nvPicPr>
            <p:cNvPr id="100360" name="Picture 12" descr="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96"/>
              <a:ext cx="153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1" name="Text Box 13"/>
            <p:cNvSpPr txBox="1">
              <a:spLocks noChangeArrowheads="1"/>
            </p:cNvSpPr>
            <p:nvPr/>
          </p:nvSpPr>
          <p:spPr bwMode="auto">
            <a:xfrm>
              <a:off x="1152" y="2112"/>
              <a:ext cx="110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Quả khế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82700" y="7874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90600" y="3048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/>
              <a:t>       </a:t>
            </a:r>
            <a:endParaRPr lang="en-US" b="1" u="sng" dirty="0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27012" y="1828800"/>
            <a:ext cx="89169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hát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nữa</a:t>
            </a:r>
            <a:r>
              <a:rPr lang="en-US" sz="3200" dirty="0" smtClean="0"/>
              <a:t> ?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609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1143000"/>
            <a:ext cx="9194800" cy="5715000"/>
            <a:chOff x="0" y="-4465"/>
            <a:chExt cx="9194800" cy="6862465"/>
          </a:xfrm>
        </p:grpSpPr>
        <p:pic>
          <p:nvPicPr>
            <p:cNvPr id="35843" name="Picture 3" descr="DSCN4820abx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821" y="3576935"/>
              <a:ext cx="29210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4" descr="3230208776_6fdf890c3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6935"/>
              <a:ext cx="27432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6" descr="papaya-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-4465"/>
              <a:ext cx="31242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7" descr="http://langlualanghoa.vnweblogs.com/gallery/5093/previews-med/Qua%20Vai%202.jpg"/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576935"/>
              <a:ext cx="3133725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819400" y="3119735"/>
              <a:ext cx="3276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>
                  <a:solidFill>
                    <a:srgbClr val="0000FF"/>
                  </a:solidFill>
                </a:rPr>
                <a:t>Quả đu đủ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314700" y="6396335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 dirty="0" err="1">
                  <a:solidFill>
                    <a:srgbClr val="0000FF"/>
                  </a:solidFill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vải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6096000" y="3043535"/>
              <a:ext cx="2819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>
                  <a:solidFill>
                    <a:srgbClr val="0000FF"/>
                  </a:solidFill>
                </a:rPr>
                <a:t>Quả cam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6375400" y="6396335"/>
              <a:ext cx="2819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 dirty="0" err="1">
                  <a:solidFill>
                    <a:srgbClr val="0033CC"/>
                  </a:solidFill>
                </a:rPr>
                <a:t>Quả</a:t>
              </a:r>
              <a:r>
                <a:rPr lang="en-US" sz="2400" b="1" dirty="0">
                  <a:solidFill>
                    <a:srgbClr val="0033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33CC"/>
                  </a:solidFill>
                </a:rPr>
                <a:t>na</a:t>
              </a:r>
              <a:endParaRPr lang="en-US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0" y="6396335"/>
              <a:ext cx="2743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>
                  <a:solidFill>
                    <a:srgbClr val="0000FF"/>
                  </a:solidFill>
                </a:rPr>
                <a:t>Quả hồng</a:t>
              </a:r>
            </a:p>
          </p:txBody>
        </p:sp>
        <p:pic>
          <p:nvPicPr>
            <p:cNvPr id="4" name="Picture 9" descr="78_117158884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465"/>
              <a:ext cx="28194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0" y="3119735"/>
              <a:ext cx="2743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b="1" dirty="0" err="1">
                  <a:solidFill>
                    <a:srgbClr val="0000FF"/>
                  </a:solidFill>
                </a:rPr>
                <a:t>Quả</a:t>
              </a:r>
              <a:r>
                <a:rPr lang="en-US" sz="2400" b="1" dirty="0">
                  <a:solidFill>
                    <a:srgbClr val="0000FF"/>
                  </a:solidFill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</a:rPr>
                <a:t>xoài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pic>
          <p:nvPicPr>
            <p:cNvPr id="35858" name="Picture 5" descr="D:\HANH-DAY HOC\BIEU MAU CAP 1\HOC IN TEL\baigiang dientu lich su - khoa hoc 5\GALOP3\Tailieugiangdaytieuhoc\Dung chung\hoa luong tinh\hoa30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133" y="29063"/>
              <a:ext cx="31242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80444"/>
            <a:ext cx="8305800" cy="4571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816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Nêu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tên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mô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tả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màu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sắc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hình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dạng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mùi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vị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của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một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loại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quả </a:t>
            </a:r>
            <a:r>
              <a:rPr lang="en-US" dirty="0" err="1" smtClean="0">
                <a:cs typeface="Times New Roman" pitchFamily="18" charset="0"/>
              </a:rPr>
              <a:t>mà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em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biết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43840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Kết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loại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quả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khác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nhau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dạng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kích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thước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màu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sắc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mùi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762000" y="15240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sz="32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Hoạt</a:t>
            </a:r>
            <a:r>
              <a:rPr lang="en-US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động</a:t>
            </a:r>
            <a:r>
              <a:rPr lang="en-US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2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Các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bộ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phận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của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quả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 </a:t>
            </a:r>
            <a:endParaRPr lang="en-US" sz="36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4572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r>
              <a:rPr lang="en-US" sz="3200" dirty="0" smtClean="0"/>
              <a:t>  </a:t>
            </a:r>
            <a:r>
              <a:rPr lang="en-US" sz="3200" b="1" u="sng" dirty="0" err="1" smtClean="0"/>
              <a:t>Vấn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đề</a:t>
            </a:r>
            <a:r>
              <a:rPr lang="en-US" sz="3200" b="1" dirty="0" smtClean="0"/>
              <a:t>:</a:t>
            </a:r>
          </a:p>
          <a:p>
            <a:r>
              <a:rPr lang="en-US" sz="3200" dirty="0" smtClean="0"/>
              <a:t>-Theo </a:t>
            </a:r>
            <a:r>
              <a:rPr lang="en-US" sz="3200" dirty="0" err="1" smtClean="0"/>
              <a:t>em</a:t>
            </a:r>
            <a:r>
              <a:rPr lang="en-US" sz="3200" dirty="0" smtClean="0"/>
              <a:t>,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mỗi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684</Words>
  <Application>Microsoft Office PowerPoint</Application>
  <PresentationFormat>On-screen Show (4:3)</PresentationFormat>
  <Paragraphs>101</Paragraphs>
  <Slides>28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.VnCommercial Script</vt:lpstr>
      <vt:lpstr>Arial</vt:lpstr>
      <vt:lpstr>Calibri</vt:lpstr>
      <vt:lpstr>Tahoma</vt:lpstr>
      <vt:lpstr>Times New Roman</vt:lpstr>
      <vt:lpstr>VNI-Silver</vt:lpstr>
      <vt:lpstr>VNI-Times</vt:lpstr>
      <vt:lpstr>Wingdings</vt:lpstr>
      <vt:lpstr>Office Theme</vt:lpstr>
      <vt:lpstr>   </vt:lpstr>
      <vt:lpstr>PowerPoint Presentation</vt:lpstr>
      <vt:lpstr>PowerPoint Presentation</vt:lpstr>
      <vt:lpstr>PowerPoint Presentation</vt:lpstr>
      <vt:lpstr> Những loại quả được nhắc đến trong bài hát là: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NguyenHuuDuc</dc:creator>
  <cp:lastModifiedBy>Adminis</cp:lastModifiedBy>
  <cp:revision>470</cp:revision>
  <dcterms:created xsi:type="dcterms:W3CDTF">2013-01-29T08:31:38Z</dcterms:created>
  <dcterms:modified xsi:type="dcterms:W3CDTF">2018-01-14T14:57:29Z</dcterms:modified>
</cp:coreProperties>
</file>